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57" r:id="rId5"/>
    <p:sldId id="2523" r:id="rId6"/>
    <p:sldId id="859" r:id="rId7"/>
    <p:sldId id="853" r:id="rId8"/>
    <p:sldId id="854" r:id="rId9"/>
    <p:sldId id="2524" r:id="rId10"/>
    <p:sldId id="2525" r:id="rId11"/>
    <p:sldId id="672" r:id="rId12"/>
    <p:sldId id="2515" r:id="rId13"/>
    <p:sldId id="2522" r:id="rId14"/>
    <p:sldId id="2529" r:id="rId15"/>
    <p:sldId id="2528" r:id="rId16"/>
    <p:sldId id="2526" r:id="rId17"/>
    <p:sldId id="2527" r:id="rId18"/>
    <p:sldId id="2530" r:id="rId19"/>
    <p:sldId id="2531" r:id="rId20"/>
    <p:sldId id="2532" r:id="rId21"/>
    <p:sldId id="2533" r:id="rId22"/>
    <p:sldId id="2534" r:id="rId23"/>
    <p:sldId id="253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/>
    <p:restoredTop sz="94610"/>
  </p:normalViewPr>
  <p:slideViewPr>
    <p:cSldViewPr snapToGrid="0">
      <p:cViewPr varScale="1">
        <p:scale>
          <a:sx n="111" d="100"/>
          <a:sy n="111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When you structure your data into tidy format your table will become longer than it used to be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This is an expected consequence and often a visual identifier</a:t>
            </a:r>
          </a:p>
          <a:p>
            <a:pPr marL="0" indent="0">
              <a:buFontTx/>
              <a:buNone/>
            </a:pPr>
            <a:r>
              <a:rPr lang="en-US" dirty="0"/>
              <a:t>However, the content within the table remains the same, only structured differently. </a:t>
            </a:r>
          </a:p>
          <a:p>
            <a:pPr marL="0" indent="0">
              <a:buFontTx/>
              <a:buNone/>
            </a:pPr>
            <a:r>
              <a:rPr lang="en-US" dirty="0"/>
              <a:t>Benefit is that tidy format allows for easy transformations of other tables. 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you can convert your data into any framework for whatever you need.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527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53652-EDE8-FAEF-57D1-C33CD3FF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43FD0-98D3-79D9-9A57-103638793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32B52-3A8E-4051-C0FA-AACADB020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B3D87-FD23-FFE2-7C0E-E4E5C8D60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11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98BB4-E960-7A6C-DE4D-0767C4B43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EEFDC-3EE3-50FE-871F-C1100877B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1E54C-E48F-B983-156C-81E7C72BF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3E847-900F-599C-2D5E-6D1C09AC8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82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538B2-4295-4FF2-2D11-6B739DFF0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290209-75EB-B28B-F292-2166B69A8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F61A8-4094-7D4D-100D-C15F6E507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6DE77-BE76-3E7A-700D-D996DE32E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09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D0AD5-91AA-FA76-6D1B-FE6FA51B3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68873-B760-0F99-A854-3878DE733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68705-D11E-F3CD-5004-7A5B6D1AB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A4809-D5EB-C9E2-9B2F-E1FD4270A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1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ACF89-A13A-2A1C-C08F-6FD168DA4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E3F19-AA02-B3D0-7DE3-DDD95B2BB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C4C67-416C-F575-64D7-6F157F7DD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9A32B-0843-9BC9-9007-A0D19C13C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62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5E593-BD54-6F50-C451-F4718701D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2CBD2-BE10-7600-B577-28CF04EB3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E5E92A-9469-64C5-A364-267D14460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CBC6F-FC9E-4E6D-CCF5-69142A95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93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BA8AE-274E-3E48-E5AD-B482ACBA6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4F993-8807-28DB-C9CE-F7A6684B6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51936-2CDA-7184-1DE2-9F98151EC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2B86C-B31E-2742-8BA8-0A2E49B31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16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Government Transportation Financial Statistics (GTFS) 2007 from the U.S Department of Transportation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GTFS provides the public with information on transportation-related revenue and expenditures for all levels of government (i.e., federal, state, and local), and for all modes of transportation (i.e., highway, transit, railroads, air, water, pipeline, general support)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analysis purposes, this is not the best form to save your data in. 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Issues:</a:t>
            </a:r>
          </a:p>
          <a:p>
            <a:pPr marL="171450" indent="-171450"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file contains contextual information that would break the data (e.g., Title, metadata, notes)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Best Practice Tip: For data to be machine readable and interoperable, it should. have only two types of rows: a single header row, and all other rows are data.</a:t>
            </a:r>
          </a:p>
          <a:p>
            <a:pPr marL="171450" indent="-171450">
              <a:buFontTx/>
              <a:buChar char="-"/>
            </a:pPr>
            <a:r>
              <a:rPr lang="en-US" dirty="0"/>
              <a:t>Minor: data types saved as string (pound symbol in excel = str cell)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presentation purposes this works. Understandable for humans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7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065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849E-57F5-C0F7-1442-363A9278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34291-75F0-CE6D-7D20-47A114B5C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5D428-0EBC-087A-58ED-CC0037160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 have only </a:t>
            </a:r>
            <a:r>
              <a:rPr lang="en-US" b="1" dirty="0"/>
              <a:t>restructured</a:t>
            </a:r>
            <a:r>
              <a:rPr lang="en-US" dirty="0"/>
              <a:t> the data and removed non data content (e.g., title and descriptions) </a:t>
            </a:r>
          </a:p>
          <a:p>
            <a:endParaRPr lang="en-US" dirty="0"/>
          </a:p>
          <a:p>
            <a:r>
              <a:rPr lang="en-US" dirty="0"/>
              <a:t>The data still contains the same number of cells, but now facilitates machine analysis </a:t>
            </a:r>
          </a:p>
          <a:p>
            <a:endParaRPr lang="en-US" dirty="0"/>
          </a:p>
          <a:p>
            <a:r>
              <a:rPr lang="en-US" dirty="0"/>
              <a:t>Good practice to </a:t>
            </a:r>
            <a:r>
              <a:rPr lang="en-US" b="1" dirty="0"/>
              <a:t>only</a:t>
            </a:r>
            <a:r>
              <a:rPr lang="en-US" dirty="0"/>
              <a:t> include data in your data file and all other contextual information should be addressed in other locations (e.g., ReadMe, data dictionary)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F239C-6107-D7A5-724E-DFEA6D6F4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38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3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01B4E-1F24-B358-A3F4-A7229588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4B282-E9A4-05AA-0350-0F9D411D8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CA994-CF9C-247D-0610-E11DBAE5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EE547-321E-515E-1395-E4394322F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79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0AF1F-422A-411F-457A-28719BF9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A9B80-5C8E-23AF-7C24-DC8BADD36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76790-C056-2AA5-3C67-90B9DE668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1AB19-ADB2-CE11-280B-80515D2AA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75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A541E-CF3A-AB00-EE59-193AD3C23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D25AD-5345-24F8-84F3-BDB3B1884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63FA3-2C48-26E9-5B31-E307BFC77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36BA-CF43-855D-0FE3-1E777A336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3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ACFA0-BDC7-9F50-6DB6-2F6FEF0A8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8DDF4-C4D5-D30B-4157-6F18FBC36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6BCD4-53E0-2475-BC99-15BB80533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3762-BF4C-7D98-A973-90AF48E68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3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September 23,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September 23,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September 23,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September 23,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702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full/10.1098/rsos.19072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nature.com/articles/s41562-019-0769-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science.org/doi/full/10.1126/sciadv.aar868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o2-emiss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o2-emissio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wresearch.org/global/2021/09/14/in-response-to-climate-change-citizens-in-advanced-economies-are-willing-to-alter-how-they-live-and-wor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in.nd.edu/our-work/country-inde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resp.2023.10013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resp.2023.10013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6" y="1974575"/>
            <a:ext cx="5461263" cy="1615978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Data cleaning day 2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September 25,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B3AA1-2ABF-0C12-B908-B0AA21F1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ACD3544-CF5F-AF6F-F43E-635B642C9F1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 values survey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9F8B7-96AE-41A3-6EB8-BF9BADF2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66" y="830674"/>
            <a:ext cx="8176524" cy="60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891A4-CF7F-9E3B-6DF8-29AE60B3E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2A7699-E55A-CD3E-0199-9130250670D9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Cultural data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C378DD7-639C-376D-3609-169C00144FE4}"/>
              </a:ext>
            </a:extLst>
          </p:cNvPr>
          <p:cNvSpPr txBox="1">
            <a:spLocks/>
          </p:cNvSpPr>
          <p:nvPr/>
        </p:nvSpPr>
        <p:spPr>
          <a:xfrm>
            <a:off x="392913" y="1062324"/>
            <a:ext cx="10604090" cy="5322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800" dirty="0"/>
              <a:t>9 cultural factors were derived from the World Value Survey and European Values Survey through Principal Component Analysis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Secular-rationality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Institutional confidence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Openness to in-groups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err="1"/>
              <a:t>Prosociality</a:t>
            </a: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Interest in politics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Wellbeing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Political engagement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Individual rights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Openness to out-groups</a:t>
            </a:r>
          </a:p>
        </p:txBody>
      </p:sp>
    </p:spTree>
    <p:extLst>
      <p:ext uri="{BB962C8B-B14F-4D97-AF65-F5344CB8AC3E}">
        <p14:creationId xmlns:p14="http://schemas.microsoft.com/office/powerpoint/2010/main" val="382639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715AB-93B6-0422-5DB8-31EBE251D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EC1F66-315F-4D40-587B-4BCEBF2C79F3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Cultural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555F4-3B7E-B48F-4AB2-59D27783840C}"/>
              </a:ext>
            </a:extLst>
          </p:cNvPr>
          <p:cNvSpPr txBox="1"/>
          <p:nvPr/>
        </p:nvSpPr>
        <p:spPr>
          <a:xfrm>
            <a:off x="2005166" y="1179559"/>
            <a:ext cx="8181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https://royalsocietypublishing.org/doi/full/10.1098/rsos.190725</a:t>
            </a:r>
            <a:r>
              <a:rPr lang="en-US" sz="2400" dirty="0"/>
              <a:t> </a:t>
            </a:r>
          </a:p>
        </p:txBody>
      </p:sp>
      <p:pic>
        <p:nvPicPr>
          <p:cNvPr id="7" name="Picture 6" descr="A black and white document with text&#10;&#10;Description automatically generated">
            <a:extLst>
              <a:ext uri="{FF2B5EF4-FFF2-40B4-BE49-F238E27FC236}">
                <a16:creationId xmlns:a16="http://schemas.microsoft.com/office/drawing/2014/main" id="{7F1156A2-8A9F-13B9-5B03-4C9B4B62F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13" y="1641224"/>
            <a:ext cx="5514996" cy="5102493"/>
          </a:xfrm>
          <a:prstGeom prst="rect">
            <a:avLst/>
          </a:prstGeom>
        </p:spPr>
      </p:pic>
      <p:pic>
        <p:nvPicPr>
          <p:cNvPr id="10" name="Picture 9" descr="A text on a page&#10;&#10;Description automatically generated">
            <a:extLst>
              <a:ext uri="{FF2B5EF4-FFF2-40B4-BE49-F238E27FC236}">
                <a16:creationId xmlns:a16="http://schemas.microsoft.com/office/drawing/2014/main" id="{CD98FE2D-7E05-C84B-823D-1E64A28E3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093" y="2327654"/>
            <a:ext cx="5514994" cy="37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94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9927A-5C3C-2266-A785-E410F7CF2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D21EAF-5BE1-E84F-3816-07680D5B2CDB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Cultural data</a:t>
            </a: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4BE2D7F4-FE84-5B2F-81B6-5EC67462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9" y="1566884"/>
            <a:ext cx="11581122" cy="4406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96D81-BC78-2946-6013-56754DB66C72}"/>
              </a:ext>
            </a:extLst>
          </p:cNvPr>
          <p:cNvSpPr txBox="1"/>
          <p:nvPr/>
        </p:nvSpPr>
        <p:spPr>
          <a:xfrm>
            <a:off x="2700184" y="1006389"/>
            <a:ext cx="6791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https://www.nature.com/articles/s41562-019-0769-1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745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FC814-34AE-FF0A-34FA-C360F1220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6C4127-61ED-E9E4-F811-1FDB49EE4704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Cultural data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B331539-FDCD-9455-A78D-32573F36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1628048"/>
            <a:ext cx="11519310" cy="3860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0A4D14-7180-3D9B-93B2-525C01CE451A}"/>
              </a:ext>
            </a:extLst>
          </p:cNvPr>
          <p:cNvSpPr txBox="1"/>
          <p:nvPr/>
        </p:nvSpPr>
        <p:spPr>
          <a:xfrm>
            <a:off x="2053778" y="1036971"/>
            <a:ext cx="8084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https://www.science.org/doi/full/10.1126/sciadv.aar8680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2895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7E35E-8259-5C86-0697-4EC816E6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C5C3E6-DC4A-60E1-7864-226055C5258D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Carbon dioxide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6253B-9EE9-91A3-A8E9-60D2252E17E2}"/>
              </a:ext>
            </a:extLst>
          </p:cNvPr>
          <p:cNvSpPr txBox="1"/>
          <p:nvPr/>
        </p:nvSpPr>
        <p:spPr>
          <a:xfrm>
            <a:off x="2700184" y="907559"/>
            <a:ext cx="6791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https://ourworldindata.org/co2-emissions</a:t>
            </a:r>
            <a:r>
              <a:rPr lang="en-US" sz="2400" dirty="0"/>
              <a:t> </a:t>
            </a:r>
          </a:p>
        </p:txBody>
      </p:sp>
      <p:pic>
        <p:nvPicPr>
          <p:cNvPr id="8" name="Picture 7" descr="A graph showing the global warming&#10;&#10;Description automatically generated with medium confidence">
            <a:extLst>
              <a:ext uri="{FF2B5EF4-FFF2-40B4-BE49-F238E27FC236}">
                <a16:creationId xmlns:a16="http://schemas.microsoft.com/office/drawing/2014/main" id="{EFC10512-C022-F01A-FDC9-3750C0D035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375"/>
          <a:stretch/>
        </p:blipFill>
        <p:spPr>
          <a:xfrm>
            <a:off x="1521541" y="1394329"/>
            <a:ext cx="9148917" cy="54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1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65783-7AAA-E94B-8E1A-BB1ED097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045522-522A-851A-6A7A-D3DAA82B4C6F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Carbon dioxide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7E5CF-6BFD-03D0-D8E1-29B2D9C38AC3}"/>
              </a:ext>
            </a:extLst>
          </p:cNvPr>
          <p:cNvSpPr txBox="1"/>
          <p:nvPr/>
        </p:nvSpPr>
        <p:spPr>
          <a:xfrm>
            <a:off x="2700184" y="907559"/>
            <a:ext cx="6791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https://ourworldindata.org/co2-emissions</a:t>
            </a:r>
            <a:r>
              <a:rPr lang="en-US" sz="2400" dirty="0"/>
              <a:t> </a:t>
            </a:r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B6B5EE36-A06F-AAB6-F504-21961CC88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133"/>
          <a:stretch/>
        </p:blipFill>
        <p:spPr>
          <a:xfrm>
            <a:off x="1306952" y="1369224"/>
            <a:ext cx="9578096" cy="54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76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39145-F6D3-A415-DBCC-A84DC6466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C00A29-83A0-A6C4-DFB7-8EAA1EE61EAE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Pew climate survey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9817F-1E7B-577D-9F7E-E28E7ADB1219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https://www.pewresearch.org/global/2021/09/14/in-response-to-climate-change-citizens-in-advanced-economies-are-willing-to-alter-how-they-live-and-work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A chart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15F807D3-00DC-32F5-E79C-0818E6559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68" y="994086"/>
            <a:ext cx="4148222" cy="5365152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E3FD5D0F-7988-F91C-D9D5-EF81F4351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856" y="994086"/>
            <a:ext cx="5520933" cy="54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13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FAEB6-146B-D5FF-36ED-2D5F5C6DD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F31099-2215-603B-AACE-E9DF124CEB47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Notre Dame Global Adaptation Initiative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9491C-8F27-58E6-90F1-DE064B1941C2}"/>
              </a:ext>
            </a:extLst>
          </p:cNvPr>
          <p:cNvSpPr txBox="1"/>
          <p:nvPr/>
        </p:nvSpPr>
        <p:spPr>
          <a:xfrm>
            <a:off x="0" y="6488668"/>
            <a:ext cx="4467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https://gain.nd.edu/our-work/country-index</a:t>
            </a:r>
            <a:r>
              <a:rPr lang="en-US" dirty="0"/>
              <a:t>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53C34D6-216A-D24C-DC71-95ABDE554C1F}"/>
              </a:ext>
            </a:extLst>
          </p:cNvPr>
          <p:cNvSpPr txBox="1">
            <a:spLocks/>
          </p:cNvSpPr>
          <p:nvPr/>
        </p:nvSpPr>
        <p:spPr>
          <a:xfrm>
            <a:off x="0" y="1485349"/>
            <a:ext cx="4834359" cy="40811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0" i="0" dirty="0">
                <a:solidFill>
                  <a:srgbClr val="363636"/>
                </a:solidFill>
                <a:effectLst/>
              </a:rPr>
              <a:t>The ND-GAIN Country Index summarizes a country's vulnerability to climate change and other global challenges in combination with its readiness to improve resilience. It aims to help governments, businesses and communities better prioritize investments for a more efficient response to the immediate global challenges ahead.</a:t>
            </a:r>
          </a:p>
        </p:txBody>
      </p:sp>
      <p:pic>
        <p:nvPicPr>
          <p:cNvPr id="11" name="Picture 10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A34C7E11-73D0-125D-CB8C-3412C7944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098" y="1313145"/>
            <a:ext cx="6979275" cy="44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07C24-DEBA-E489-7F4E-B0B79095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E4764B-992C-2313-D923-AA1E6521537C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Climate complacency and culture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25B65-C50A-BAB3-F33B-4E905D433B9E}"/>
              </a:ext>
            </a:extLst>
          </p:cNvPr>
          <p:cNvSpPr txBox="1"/>
          <p:nvPr/>
        </p:nvSpPr>
        <p:spPr>
          <a:xfrm>
            <a:off x="0" y="6488668"/>
            <a:ext cx="446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https://doi.org/10.1016/j.cresp.2023.100137</a:t>
            </a:r>
            <a:r>
              <a:rPr lang="en-US" dirty="0"/>
              <a:t> </a:t>
            </a:r>
          </a:p>
        </p:txBody>
      </p:sp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C0121DAD-5240-99C3-5325-6B3D80C9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881" y="1112533"/>
            <a:ext cx="8436237" cy="1798250"/>
          </a:xfrm>
          <a:prstGeom prst="rect">
            <a:avLst/>
          </a:prstGeom>
        </p:spPr>
      </p:pic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3E8C1FC9-FC43-C29D-188F-99C22E1F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81" y="3015996"/>
            <a:ext cx="8436237" cy="32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4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D0422-65AA-59B8-086E-56A3839E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EE5D-1C7C-4F4D-391D-E97EEEC1F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Wide vs long data</a:t>
            </a:r>
          </a:p>
        </p:txBody>
      </p:sp>
    </p:spTree>
    <p:extLst>
      <p:ext uri="{BB962C8B-B14F-4D97-AF65-F5344CB8AC3E}">
        <p14:creationId xmlns:p14="http://schemas.microsoft.com/office/powerpoint/2010/main" val="1508293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F6527-1C79-4F1C-07F1-BA2B22672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65AC00-6F07-DC42-89A5-DBCE87FB4F27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Climate complacency and culture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2BB79-CF1B-9385-03D7-7DB06C082139}"/>
              </a:ext>
            </a:extLst>
          </p:cNvPr>
          <p:cNvSpPr txBox="1"/>
          <p:nvPr/>
        </p:nvSpPr>
        <p:spPr>
          <a:xfrm>
            <a:off x="0" y="6488668"/>
            <a:ext cx="446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https://doi.org/10.1016/j.cresp.2023.100137</a:t>
            </a:r>
            <a:r>
              <a:rPr lang="en-US" dirty="0"/>
              <a:t> </a:t>
            </a:r>
          </a:p>
        </p:txBody>
      </p:sp>
      <p:pic>
        <p:nvPicPr>
          <p:cNvPr id="5" name="Picture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D18C9E9-854C-AF62-B851-881D8283F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3269"/>
            <a:ext cx="12104315" cy="419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1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890B0F3-BF2D-F349-8057-7183113A55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89" y="284231"/>
            <a:ext cx="9220839" cy="67468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Tidy data transforms “wide format” data into “long format” data</a:t>
            </a:r>
          </a:p>
        </p:txBody>
      </p:sp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3D4F1189-9D7F-E43C-0E3A-E6A970AF2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36" y="4050702"/>
            <a:ext cx="6143848" cy="210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7F55D4-79AF-5709-0929-990677D097DB}"/>
              </a:ext>
            </a:extLst>
          </p:cNvPr>
          <p:cNvSpPr/>
          <p:nvPr/>
        </p:nvSpPr>
        <p:spPr>
          <a:xfrm>
            <a:off x="1789431" y="4050702"/>
            <a:ext cx="4156724" cy="2091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E3951C-603A-B576-9AD6-D763F68CA6D6}"/>
              </a:ext>
            </a:extLst>
          </p:cNvPr>
          <p:cNvSpPr/>
          <p:nvPr/>
        </p:nvSpPr>
        <p:spPr>
          <a:xfrm>
            <a:off x="5946155" y="4074243"/>
            <a:ext cx="4156724" cy="2091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C9C783-AFB6-12AE-746D-507940ED70CD}"/>
              </a:ext>
            </a:extLst>
          </p:cNvPr>
          <p:cNvGrpSpPr/>
          <p:nvPr/>
        </p:nvGrpSpPr>
        <p:grpSpPr>
          <a:xfrm>
            <a:off x="1021730" y="1225443"/>
            <a:ext cx="8979523" cy="2526518"/>
            <a:chOff x="1021730" y="1587393"/>
            <a:chExt cx="8979523" cy="2526518"/>
          </a:xfrm>
        </p:grpSpPr>
        <p:pic>
          <p:nvPicPr>
            <p:cNvPr id="7" name="Picture 2" descr="See the source image">
              <a:extLst>
                <a:ext uri="{FF2B5EF4-FFF2-40B4-BE49-F238E27FC236}">
                  <a16:creationId xmlns:a16="http://schemas.microsoft.com/office/drawing/2014/main" id="{62112F2E-864F-3AEE-BCD9-16288B9BA4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41"/>
            <a:stretch/>
          </p:blipFill>
          <p:spPr bwMode="auto">
            <a:xfrm>
              <a:off x="1021730" y="1834214"/>
              <a:ext cx="4409278" cy="2279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1330B46E-27F4-67F7-3135-54FDAD476B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964"/>
            <a:stretch/>
          </p:blipFill>
          <p:spPr bwMode="auto">
            <a:xfrm>
              <a:off x="6760994" y="1587393"/>
              <a:ext cx="3240259" cy="2279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See the source image">
              <a:extLst>
                <a:ext uri="{FF2B5EF4-FFF2-40B4-BE49-F238E27FC236}">
                  <a16:creationId xmlns:a16="http://schemas.microsoft.com/office/drawing/2014/main" id="{34FD9152-7B7C-1C8F-F0CB-14A1D8F2F3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50" r="51206"/>
            <a:stretch/>
          </p:blipFill>
          <p:spPr bwMode="auto">
            <a:xfrm>
              <a:off x="5625608" y="1587393"/>
              <a:ext cx="940786" cy="2279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1F355D2-50B0-7287-2B8E-EB1E79C87D5F}"/>
              </a:ext>
            </a:extLst>
          </p:cNvPr>
          <p:cNvSpPr/>
          <p:nvPr/>
        </p:nvSpPr>
        <p:spPr>
          <a:xfrm>
            <a:off x="5625608" y="1413416"/>
            <a:ext cx="4156724" cy="20917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890B0F3-BF2D-F349-8057-7183113A55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89" y="284231"/>
            <a:ext cx="10347286" cy="67468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Let’s critique </a:t>
            </a:r>
            <a:r>
              <a:rPr lang="en-US" b="1"/>
              <a:t>this untidy </a:t>
            </a:r>
            <a:r>
              <a:rPr lang="en-US" b="1" dirty="0"/>
              <a:t>data table together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B6808-703B-E278-C23C-ABA04B564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"/>
          <a:stretch/>
        </p:blipFill>
        <p:spPr>
          <a:xfrm>
            <a:off x="349289" y="958918"/>
            <a:ext cx="11005092" cy="57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1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890B0F3-BF2D-F349-8057-7183113A55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453913"/>
            <a:ext cx="7211007" cy="67468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Transformed into long, tidy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EC935-DF8A-DD32-ED1B-D70B44DEE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17" y="0"/>
            <a:ext cx="376138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A3694-82E3-21B7-779E-8F7CF6B0A7EB}"/>
              </a:ext>
            </a:extLst>
          </p:cNvPr>
          <p:cNvSpPr txBox="1"/>
          <p:nvPr/>
        </p:nvSpPr>
        <p:spPr>
          <a:xfrm>
            <a:off x="480767" y="1628507"/>
            <a:ext cx="707953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pc="15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Removed everything that isn’t data: </a:t>
            </a:r>
            <a:endParaRPr lang="en-US" sz="2800" b="0" i="0" spc="15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spc="15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Annotations, notes, explainers</a:t>
            </a:r>
            <a:endParaRPr lang="en-US" sz="2400" b="0" i="0" spc="150" baseline="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spc="15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</a:t>
            </a:r>
            <a:r>
              <a:rPr lang="en-US" sz="24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ggregation functions (e.g., Sum/Total)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Converted “Year” into a variable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spc="150" baseline="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Messy data “column headers are values, not variable names” 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spc="15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Tidy Data</a:t>
            </a:r>
            <a:r>
              <a:rPr lang="en-US" sz="2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have two types of rows: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single header row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data rows</a:t>
            </a:r>
          </a:p>
        </p:txBody>
      </p:sp>
    </p:spTree>
    <p:extLst>
      <p:ext uri="{BB962C8B-B14F-4D97-AF65-F5344CB8AC3E}">
        <p14:creationId xmlns:p14="http://schemas.microsoft.com/office/powerpoint/2010/main" val="10760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4C83-622E-88B0-2D63-A9FDD08E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1880-7FDA-D508-92B1-6200FEA3B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Joining data</a:t>
            </a:r>
          </a:p>
        </p:txBody>
      </p:sp>
    </p:spTree>
    <p:extLst>
      <p:ext uri="{BB962C8B-B14F-4D97-AF65-F5344CB8AC3E}">
        <p14:creationId xmlns:p14="http://schemas.microsoft.com/office/powerpoint/2010/main" val="32290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6960A-D271-C3D6-FA7E-63CBFB03D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2405017-4C1A-71EB-1E6D-4652CB7460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90" y="158945"/>
            <a:ext cx="7211007" cy="674687"/>
          </a:xfrm>
        </p:spPr>
        <p:txBody>
          <a:bodyPr>
            <a:normAutofit/>
          </a:bodyPr>
          <a:lstStyle/>
          <a:p>
            <a:r>
              <a:rPr lang="en-US" b="1" dirty="0"/>
              <a:t>Joining data using </a:t>
            </a:r>
            <a:r>
              <a:rPr lang="en-US" b="1" dirty="0" err="1"/>
              <a:t>dplyr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9523E-8FEA-1BE5-86AD-2B404C747741}"/>
              </a:ext>
            </a:extLst>
          </p:cNvPr>
          <p:cNvSpPr txBox="1"/>
          <p:nvPr/>
        </p:nvSpPr>
        <p:spPr>
          <a:xfrm>
            <a:off x="339458" y="833632"/>
            <a:ext cx="740424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left_join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Joins two tables based on common columns, keeping all rows from the left (first) table and matching rows from the right (second)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right_join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Joins two tables based on common columns, keeping all rows from the right (second) table and matching rows from the left (first)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inner_join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Joins two tables based on common columns, keeping only the rows that have matches in both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full_join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Joins two tables based on common columns, keeping all rows from both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semi_join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Keeps all rows from the left (first) table where there is a match in the right (second)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anti_join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Keeps all rows from the left (first) table where there is no match in the right (second) table.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4937F7-5E46-C556-AEA0-24E408AFD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0297" y="1508319"/>
            <a:ext cx="4292245" cy="42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6941-08C9-314B-1308-3D8DA28D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Some cool data</a:t>
            </a:r>
          </a:p>
        </p:txBody>
      </p:sp>
    </p:spTree>
    <p:extLst>
      <p:ext uri="{BB962C8B-B14F-4D97-AF65-F5344CB8AC3E}">
        <p14:creationId xmlns:p14="http://schemas.microsoft.com/office/powerpoint/2010/main" val="399689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 values survey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0" y="988582"/>
            <a:ext cx="7014884" cy="57313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Global research project exploring people's values and beliefs</a:t>
            </a:r>
          </a:p>
          <a:p>
            <a:pPr lvl="1"/>
            <a:r>
              <a:rPr lang="en-US" dirty="0"/>
              <a:t>Covers topics such as economic development, democracy, religion, gender equality, and social capital</a:t>
            </a:r>
          </a:p>
          <a:p>
            <a:pPr lvl="1"/>
            <a:r>
              <a:rPr lang="en-US" dirty="0"/>
              <a:t>Investigates how they change over time and what social and political impact they have (seven waves of surveys since 1981)</a:t>
            </a:r>
          </a:p>
          <a:p>
            <a:pPr lvl="1"/>
            <a:r>
              <a:rPr lang="en-US" dirty="0"/>
              <a:t>Conducted in nearly 100 countries, representing over 90% of the global population</a:t>
            </a:r>
          </a:p>
          <a:p>
            <a:pPr lvl="1"/>
            <a:r>
              <a:rPr lang="en-US" dirty="0"/>
              <a:t>Common questionnaire with face-to-face interviews</a:t>
            </a:r>
          </a:p>
          <a:p>
            <a:pPr lvl="1"/>
            <a:r>
              <a:rPr lang="en-US" dirty="0"/>
              <a:t>Provides insights for governments, NGOs, and businesses on cultural shifts and societal trends</a:t>
            </a:r>
          </a:p>
        </p:txBody>
      </p:sp>
      <p:pic>
        <p:nvPicPr>
          <p:cNvPr id="8" name="Picture 7" descr="A close-up of a globe&#10;&#10;Description automatically generated">
            <a:extLst>
              <a:ext uri="{FF2B5EF4-FFF2-40B4-BE49-F238E27FC236}">
                <a16:creationId xmlns:a16="http://schemas.microsoft.com/office/drawing/2014/main" id="{9B54EE81-586E-395D-252C-07E51F66B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884" y="2256810"/>
            <a:ext cx="4659271" cy="23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8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11228</TotalTime>
  <Words>1263</Words>
  <Application>Microsoft Macintosh PowerPoint</Application>
  <PresentationFormat>Widescreen</PresentationFormat>
  <Paragraphs>160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Open Sans</vt:lpstr>
      <vt:lpstr>Tahoma</vt:lpstr>
      <vt:lpstr>Times</vt:lpstr>
      <vt:lpstr>Office Theme</vt:lpstr>
      <vt:lpstr>CPBP 8306:  Data cleaning day 2</vt:lpstr>
      <vt:lpstr>Wide vs long data</vt:lpstr>
      <vt:lpstr>Tidy data transforms “wide format” data into “long format” data</vt:lpstr>
      <vt:lpstr>Let’s critique this untidy data table together</vt:lpstr>
      <vt:lpstr>Transformed into long, tidy data</vt:lpstr>
      <vt:lpstr>Joining data</vt:lpstr>
      <vt:lpstr>Joining data using dplyr</vt:lpstr>
      <vt:lpstr>Some cool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91</cp:revision>
  <dcterms:created xsi:type="dcterms:W3CDTF">2022-08-02T18:04:34Z</dcterms:created>
  <dcterms:modified xsi:type="dcterms:W3CDTF">2025-09-23T19:48:15Z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